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16" r:id="rId2"/>
    <p:sldId id="417" r:id="rId3"/>
    <p:sldId id="418" r:id="rId4"/>
    <p:sldId id="419" r:id="rId5"/>
    <p:sldId id="423" r:id="rId6"/>
    <p:sldId id="422" r:id="rId7"/>
    <p:sldId id="424" r:id="rId8"/>
    <p:sldId id="426" r:id="rId9"/>
    <p:sldId id="427" r:id="rId10"/>
    <p:sldId id="428" r:id="rId11"/>
    <p:sldId id="420" r:id="rId12"/>
    <p:sldId id="421" r:id="rId13"/>
  </p:sldIdLst>
  <p:sldSz cx="9144000" cy="6858000" type="screen4x3"/>
  <p:notesSz cx="6858000" cy="9661525"/>
  <p:custShowLst>
    <p:custShow name="Mustermann1" id="0">
      <p:sldLst/>
    </p:custShow>
  </p:custShow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2">
          <p15:clr>
            <a:srgbClr val="A4A3A4"/>
          </p15:clr>
        </p15:guide>
        <p15:guide id="2" orient="horz" pos="2863">
          <p15:clr>
            <a:srgbClr val="A4A3A4"/>
          </p15:clr>
        </p15:guide>
        <p15:guide id="3" orient="horz" pos="813">
          <p15:clr>
            <a:srgbClr val="A4A3A4"/>
          </p15:clr>
        </p15:guide>
        <p15:guide id="4" orient="horz" pos="3118">
          <p15:clr>
            <a:srgbClr val="A4A3A4"/>
          </p15:clr>
        </p15:guide>
        <p15:guide id="5" orient="horz" pos="365">
          <p15:clr>
            <a:srgbClr val="A4A3A4"/>
          </p15:clr>
        </p15:guide>
        <p15:guide id="6" orient="horz" pos="595">
          <p15:clr>
            <a:srgbClr val="A4A3A4"/>
          </p15:clr>
        </p15:guide>
        <p15:guide id="7" pos="2881">
          <p15:clr>
            <a:srgbClr val="A4A3A4"/>
          </p15:clr>
        </p15:guide>
        <p15:guide id="8" pos="293">
          <p15:clr>
            <a:srgbClr val="A4A3A4"/>
          </p15:clr>
        </p15:guide>
        <p15:guide id="9" pos="1394">
          <p15:clr>
            <a:srgbClr val="A4A3A4"/>
          </p15:clr>
        </p15:guide>
        <p15:guide id="10" pos="1303">
          <p15:clr>
            <a:srgbClr val="A4A3A4"/>
          </p15:clr>
        </p15:guide>
        <p15:guide id="11" orient="horz" pos="796">
          <p15:clr>
            <a:srgbClr val="A4A3A4"/>
          </p15:clr>
        </p15:guide>
        <p15:guide id="12" orient="horz" pos="116">
          <p15:clr>
            <a:srgbClr val="A4A3A4"/>
          </p15:clr>
        </p15:guide>
        <p15:guide id="13" orient="horz" pos="338">
          <p15:clr>
            <a:srgbClr val="A4A3A4"/>
          </p15:clr>
        </p15:guide>
        <p15:guide id="14" orient="horz" pos="4153">
          <p15:clr>
            <a:srgbClr val="A4A3A4"/>
          </p15:clr>
        </p15:guide>
        <p15:guide id="15" orient="horz" pos="3860">
          <p15:clr>
            <a:srgbClr val="A4A3A4"/>
          </p15:clr>
        </p15:guide>
        <p15:guide id="16" pos="2879">
          <p15:clr>
            <a:srgbClr val="A4A3A4"/>
          </p15:clr>
        </p15:guide>
        <p15:guide id="17" pos="1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006E"/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711" autoAdjust="0"/>
    <p:restoredTop sz="94575" autoAdjust="0"/>
  </p:normalViewPr>
  <p:slideViewPr>
    <p:cSldViewPr snapToGrid="0" showGuides="1">
      <p:cViewPr varScale="1">
        <p:scale>
          <a:sx n="113" d="100"/>
          <a:sy n="113" d="100"/>
        </p:scale>
        <p:origin x="-1570" y="-72"/>
      </p:cViewPr>
      <p:guideLst>
        <p:guide orient="horz" pos="112"/>
        <p:guide orient="horz" pos="2863"/>
        <p:guide orient="horz" pos="813"/>
        <p:guide orient="horz" pos="3118"/>
        <p:guide orient="horz" pos="365"/>
        <p:guide orient="horz" pos="595"/>
        <p:guide orient="horz" pos="796"/>
        <p:guide orient="horz" pos="116"/>
        <p:guide orient="horz" pos="338"/>
        <p:guide orient="horz" pos="4153"/>
        <p:guide orient="horz" pos="3860"/>
        <p:guide pos="2881"/>
        <p:guide pos="293"/>
        <p:guide pos="1394"/>
        <p:guide pos="1303"/>
        <p:guide pos="2879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26060-5D7B-4D82-97CD-56C046B9A19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F7CC6B7-3788-4552-8267-C86E21B35BD5}">
      <dgm:prSet phldrT="[Text]"/>
      <dgm:spPr/>
      <dgm:t>
        <a:bodyPr/>
        <a:lstStyle/>
        <a:p>
          <a:r>
            <a:rPr lang="de-DE" dirty="0"/>
            <a:t>Themenwahl</a:t>
          </a:r>
        </a:p>
      </dgm:t>
    </dgm:pt>
    <dgm:pt modelId="{64A2264F-D881-4460-B003-854805373B6F}" type="parTrans" cxnId="{6540F50A-AFF1-4448-BC43-E64273B57011}">
      <dgm:prSet/>
      <dgm:spPr/>
      <dgm:t>
        <a:bodyPr/>
        <a:lstStyle/>
        <a:p>
          <a:endParaRPr lang="de-DE"/>
        </a:p>
      </dgm:t>
    </dgm:pt>
    <dgm:pt modelId="{BD6855B9-2230-4589-9927-439811341837}" type="sibTrans" cxnId="{6540F50A-AFF1-4448-BC43-E64273B57011}">
      <dgm:prSet/>
      <dgm:spPr/>
      <dgm:t>
        <a:bodyPr/>
        <a:lstStyle/>
        <a:p>
          <a:endParaRPr lang="de-DE"/>
        </a:p>
      </dgm:t>
    </dgm:pt>
    <dgm:pt modelId="{FEC700FC-B13B-4666-81BE-FA09CE0F61FC}">
      <dgm:prSet phldrT="[Text]"/>
      <dgm:spPr/>
      <dgm:t>
        <a:bodyPr/>
        <a:lstStyle/>
        <a:p>
          <a:r>
            <a:rPr lang="de-DE" dirty="0"/>
            <a:t>Wöchentliche Sprint-Meetings</a:t>
          </a:r>
        </a:p>
      </dgm:t>
    </dgm:pt>
    <dgm:pt modelId="{9D0D0CD5-7EF3-421A-BE30-544E45E74BD9}" type="parTrans" cxnId="{ABE6A6E8-38CF-4AAD-96C7-CB8FFC7B19A5}">
      <dgm:prSet/>
      <dgm:spPr/>
      <dgm:t>
        <a:bodyPr/>
        <a:lstStyle/>
        <a:p>
          <a:endParaRPr lang="de-DE"/>
        </a:p>
      </dgm:t>
    </dgm:pt>
    <dgm:pt modelId="{75B1BFE1-B997-424A-9196-E696BBEC2CDB}" type="sibTrans" cxnId="{ABE6A6E8-38CF-4AAD-96C7-CB8FFC7B19A5}">
      <dgm:prSet/>
      <dgm:spPr/>
      <dgm:t>
        <a:bodyPr/>
        <a:lstStyle/>
        <a:p>
          <a:endParaRPr lang="de-DE"/>
        </a:p>
      </dgm:t>
    </dgm:pt>
    <dgm:pt modelId="{02DADC46-9039-4155-B3A5-371B790BF865}">
      <dgm:prSet phldrT="[Text]"/>
      <dgm:spPr/>
      <dgm:t>
        <a:bodyPr/>
        <a:lstStyle/>
        <a:p>
          <a:r>
            <a:rPr lang="de-DE" dirty="0"/>
            <a:t>Code-Zusammenfassung</a:t>
          </a:r>
        </a:p>
      </dgm:t>
    </dgm:pt>
    <dgm:pt modelId="{5A2CC57D-8023-4D7A-801E-6855D2A12F21}" type="parTrans" cxnId="{A6C773F0-D27A-4F3A-98AD-1BC35B26D8AC}">
      <dgm:prSet/>
      <dgm:spPr/>
      <dgm:t>
        <a:bodyPr/>
        <a:lstStyle/>
        <a:p>
          <a:endParaRPr lang="de-DE"/>
        </a:p>
      </dgm:t>
    </dgm:pt>
    <dgm:pt modelId="{2A84371A-D77D-4655-AA1D-018C64D9258A}" type="sibTrans" cxnId="{A6C773F0-D27A-4F3A-98AD-1BC35B26D8AC}">
      <dgm:prSet/>
      <dgm:spPr/>
      <dgm:t>
        <a:bodyPr/>
        <a:lstStyle/>
        <a:p>
          <a:endParaRPr lang="de-DE"/>
        </a:p>
      </dgm:t>
    </dgm:pt>
    <dgm:pt modelId="{5D8E02E0-38A2-4013-B7EC-851E138E20D4}">
      <dgm:prSet phldrT="[Text]"/>
      <dgm:spPr/>
      <dgm:t>
        <a:bodyPr/>
        <a:lstStyle/>
        <a:p>
          <a:r>
            <a:rPr lang="de-DE" dirty="0"/>
            <a:t>Kollaborationstool eingerichtet (</a:t>
          </a:r>
          <a:r>
            <a:rPr lang="de-DE" dirty="0">
              <a:hlinkClick xmlns:r="http://schemas.openxmlformats.org/officeDocument/2006/relationships" r:id="rId1"/>
            </a:rPr>
            <a:t>GitHub</a:t>
          </a:r>
          <a:r>
            <a:rPr lang="de-DE" dirty="0"/>
            <a:t>)</a:t>
          </a:r>
        </a:p>
      </dgm:t>
    </dgm:pt>
    <dgm:pt modelId="{4DAB2046-1FE1-421D-9599-4A3B6617E751}" type="parTrans" cxnId="{184EB58F-515B-4A27-84EB-F53DE096F1C9}">
      <dgm:prSet/>
      <dgm:spPr/>
      <dgm:t>
        <a:bodyPr/>
        <a:lstStyle/>
        <a:p>
          <a:endParaRPr lang="de-DE"/>
        </a:p>
      </dgm:t>
    </dgm:pt>
    <dgm:pt modelId="{EAA699DE-6A0F-45AF-BA40-663EE9417623}" type="sibTrans" cxnId="{184EB58F-515B-4A27-84EB-F53DE096F1C9}">
      <dgm:prSet/>
      <dgm:spPr/>
      <dgm:t>
        <a:bodyPr/>
        <a:lstStyle/>
        <a:p>
          <a:endParaRPr lang="de-DE"/>
        </a:p>
      </dgm:t>
    </dgm:pt>
    <dgm:pt modelId="{8FD9F032-2728-4DC3-AD80-A4FBE3625635}">
      <dgm:prSet phldrT="[Text]"/>
      <dgm:spPr/>
      <dgm:t>
        <a:bodyPr/>
        <a:lstStyle/>
        <a:p>
          <a:r>
            <a:rPr lang="de-DE" dirty="0"/>
            <a:t>Präsentation</a:t>
          </a:r>
        </a:p>
      </dgm:t>
    </dgm:pt>
    <dgm:pt modelId="{2FD66C5F-4D68-4AB3-A4A6-B5F89046A763}" type="parTrans" cxnId="{0A42B99C-AD4D-4FB1-8F7C-22CF89B7E8D4}">
      <dgm:prSet/>
      <dgm:spPr/>
      <dgm:t>
        <a:bodyPr/>
        <a:lstStyle/>
        <a:p>
          <a:endParaRPr lang="de-DE"/>
        </a:p>
      </dgm:t>
    </dgm:pt>
    <dgm:pt modelId="{BB2052A7-DDEF-477A-981A-BAD377C5C6FA}" type="sibTrans" cxnId="{0A42B99C-AD4D-4FB1-8F7C-22CF89B7E8D4}">
      <dgm:prSet/>
      <dgm:spPr/>
      <dgm:t>
        <a:bodyPr/>
        <a:lstStyle/>
        <a:p>
          <a:endParaRPr lang="de-DE"/>
        </a:p>
      </dgm:t>
    </dgm:pt>
    <dgm:pt modelId="{1C7D10FF-28BB-438F-B06F-B8B6B9E037E4}">
      <dgm:prSet phldrT="[Text]"/>
      <dgm:spPr/>
      <dgm:t>
        <a:bodyPr/>
        <a:lstStyle/>
        <a:p>
          <a:r>
            <a:rPr lang="de-DE" dirty="0"/>
            <a:t>Code-Abgabe</a:t>
          </a:r>
        </a:p>
      </dgm:t>
    </dgm:pt>
    <dgm:pt modelId="{C4D4D4C8-A88D-4B15-909C-F9FEEAC9A8DD}" type="parTrans" cxnId="{B6562220-30AB-45BF-9694-FEC809ACD3F7}">
      <dgm:prSet/>
      <dgm:spPr/>
      <dgm:t>
        <a:bodyPr/>
        <a:lstStyle/>
        <a:p>
          <a:endParaRPr lang="de-DE"/>
        </a:p>
      </dgm:t>
    </dgm:pt>
    <dgm:pt modelId="{B0D8C88E-7B58-4063-B851-D4F29F7E175D}" type="sibTrans" cxnId="{B6562220-30AB-45BF-9694-FEC809ACD3F7}">
      <dgm:prSet/>
      <dgm:spPr/>
      <dgm:t>
        <a:bodyPr/>
        <a:lstStyle/>
        <a:p>
          <a:endParaRPr lang="de-DE"/>
        </a:p>
      </dgm:t>
    </dgm:pt>
    <dgm:pt modelId="{EF242BB3-523F-49BB-98F4-E755F9DFF372}" type="pres">
      <dgm:prSet presAssocID="{CBB26060-5D7B-4D82-97CD-56C046B9A191}" presName="Name0" presStyleCnt="0">
        <dgm:presLayoutVars>
          <dgm:dir/>
          <dgm:resizeHandles val="exact"/>
        </dgm:presLayoutVars>
      </dgm:prSet>
      <dgm:spPr/>
    </dgm:pt>
    <dgm:pt modelId="{D27346CA-925E-416C-8AD9-F74DBC3644DD}" type="pres">
      <dgm:prSet presAssocID="{CBB26060-5D7B-4D82-97CD-56C046B9A191}" presName="arrow" presStyleLbl="bgShp" presStyleIdx="0" presStyleCnt="1"/>
      <dgm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5E6EBE9-C97C-4935-B24B-F876DEC59922}" type="pres">
      <dgm:prSet presAssocID="{CBB26060-5D7B-4D82-97CD-56C046B9A191}" presName="points" presStyleCnt="0"/>
      <dgm:spPr/>
    </dgm:pt>
    <dgm:pt modelId="{A0D44613-878F-482D-8332-E4545214ECF2}" type="pres">
      <dgm:prSet presAssocID="{FF7CC6B7-3788-4552-8267-C86E21B35BD5}" presName="compositeA" presStyleCnt="0"/>
      <dgm:spPr/>
    </dgm:pt>
    <dgm:pt modelId="{0DE11325-CF6B-4EC4-A3ED-C4FCD3536C77}" type="pres">
      <dgm:prSet presAssocID="{FF7CC6B7-3788-4552-8267-C86E21B35BD5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1EDF90-BBB0-4037-AE02-5133A6F68B46}" type="pres">
      <dgm:prSet presAssocID="{FF7CC6B7-3788-4552-8267-C86E21B35BD5}" presName="circleA" presStyleLbl="node1" presStyleIdx="0" presStyleCnt="6"/>
      <dgm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31949D0-3F18-408A-81C1-95474AE762CD}" type="pres">
      <dgm:prSet presAssocID="{FF7CC6B7-3788-4552-8267-C86E21B35BD5}" presName="spaceA" presStyleCnt="0"/>
      <dgm:spPr/>
    </dgm:pt>
    <dgm:pt modelId="{AB1D4A08-FC8A-48D5-BE9E-F9327609E48B}" type="pres">
      <dgm:prSet presAssocID="{BD6855B9-2230-4589-9927-439811341837}" presName="space" presStyleCnt="0"/>
      <dgm:spPr/>
    </dgm:pt>
    <dgm:pt modelId="{628D11E5-2103-4629-A9D9-94E757F618F2}" type="pres">
      <dgm:prSet presAssocID="{5D8E02E0-38A2-4013-B7EC-851E138E20D4}" presName="compositeB" presStyleCnt="0"/>
      <dgm:spPr/>
    </dgm:pt>
    <dgm:pt modelId="{6C6DB0F2-376A-486D-9D26-EF6202C0EB99}" type="pres">
      <dgm:prSet presAssocID="{5D8E02E0-38A2-4013-B7EC-851E138E20D4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ACEFFF-1C54-4B27-9049-0B8EE992384E}" type="pres">
      <dgm:prSet presAssocID="{5D8E02E0-38A2-4013-B7EC-851E138E20D4}" presName="circleB" presStyleLbl="node1" presStyleIdx="1" presStyleCnt="6"/>
      <dgm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1BB7814-A72F-4275-8FCE-545C7A9B6810}" type="pres">
      <dgm:prSet presAssocID="{5D8E02E0-38A2-4013-B7EC-851E138E20D4}" presName="spaceB" presStyleCnt="0"/>
      <dgm:spPr/>
    </dgm:pt>
    <dgm:pt modelId="{5ACD7888-D65B-4978-BD20-EA3E686531CC}" type="pres">
      <dgm:prSet presAssocID="{EAA699DE-6A0F-45AF-BA40-663EE9417623}" presName="space" presStyleCnt="0"/>
      <dgm:spPr/>
    </dgm:pt>
    <dgm:pt modelId="{471E08F8-366A-457E-8BFF-F5F0000D3376}" type="pres">
      <dgm:prSet presAssocID="{FEC700FC-B13B-4666-81BE-FA09CE0F61FC}" presName="compositeA" presStyleCnt="0"/>
      <dgm:spPr/>
    </dgm:pt>
    <dgm:pt modelId="{3C2041C6-AAD0-4C7B-B073-F6E62A72CC8F}" type="pres">
      <dgm:prSet presAssocID="{FEC700FC-B13B-4666-81BE-FA09CE0F61FC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3C7B3A0-11F5-48E5-BF23-5A889BF8E096}" type="pres">
      <dgm:prSet presAssocID="{FEC700FC-B13B-4666-81BE-FA09CE0F61FC}" presName="circleA" presStyleLbl="node1" presStyleIdx="2" presStyleCnt="6"/>
      <dgm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F5D81690-B065-4AE9-ACDC-AA515758B577}" type="pres">
      <dgm:prSet presAssocID="{FEC700FC-B13B-4666-81BE-FA09CE0F61FC}" presName="spaceA" presStyleCnt="0"/>
      <dgm:spPr/>
    </dgm:pt>
    <dgm:pt modelId="{5ED65CA0-03E9-4B1C-98C6-1EBB3AD82B6C}" type="pres">
      <dgm:prSet presAssocID="{75B1BFE1-B997-424A-9196-E696BBEC2CDB}" presName="space" presStyleCnt="0"/>
      <dgm:spPr/>
    </dgm:pt>
    <dgm:pt modelId="{7416657C-A731-450D-8FE0-EAF8FB067B73}" type="pres">
      <dgm:prSet presAssocID="{02DADC46-9039-4155-B3A5-371B790BF865}" presName="compositeB" presStyleCnt="0"/>
      <dgm:spPr/>
    </dgm:pt>
    <dgm:pt modelId="{3025E3C2-CDAC-4C74-ACD7-990C698B5F2A}" type="pres">
      <dgm:prSet presAssocID="{02DADC46-9039-4155-B3A5-371B790BF865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205C2B-79CD-4D86-B2DA-87EA738CEFB8}" type="pres">
      <dgm:prSet presAssocID="{02DADC46-9039-4155-B3A5-371B790BF865}" presName="circleB" presStyleLbl="node1" presStyleIdx="3" presStyleCnt="6"/>
      <dgm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6E9D1F9A-BF3B-4A47-AC2A-D88B163DDB81}" type="pres">
      <dgm:prSet presAssocID="{02DADC46-9039-4155-B3A5-371B790BF865}" presName="spaceB" presStyleCnt="0"/>
      <dgm:spPr/>
    </dgm:pt>
    <dgm:pt modelId="{CA2B568B-87FB-42DD-B86D-74642A7CDBD5}" type="pres">
      <dgm:prSet presAssocID="{2A84371A-D77D-4655-AA1D-018C64D9258A}" presName="space" presStyleCnt="0"/>
      <dgm:spPr/>
    </dgm:pt>
    <dgm:pt modelId="{AB145128-9A90-40CD-8595-EAF57C15E69F}" type="pres">
      <dgm:prSet presAssocID="{8FD9F032-2728-4DC3-AD80-A4FBE3625635}" presName="compositeA" presStyleCnt="0"/>
      <dgm:spPr/>
    </dgm:pt>
    <dgm:pt modelId="{BFE69291-C51A-45D1-A398-10304E2C96BD}" type="pres">
      <dgm:prSet presAssocID="{8FD9F032-2728-4DC3-AD80-A4FBE3625635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1C5153C-A10E-4C97-8A01-898604280465}" type="pres">
      <dgm:prSet presAssocID="{8FD9F032-2728-4DC3-AD80-A4FBE3625635}" presName="circleA" presStyleLbl="node1" presStyleIdx="4" presStyleCnt="6"/>
      <dgm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588A80A1-74EB-4579-8172-11FDCE0710AB}" type="pres">
      <dgm:prSet presAssocID="{8FD9F032-2728-4DC3-AD80-A4FBE3625635}" presName="spaceA" presStyleCnt="0"/>
      <dgm:spPr/>
    </dgm:pt>
    <dgm:pt modelId="{53A4BFA5-7DE8-4E4E-8CDC-B376ADCE7C5C}" type="pres">
      <dgm:prSet presAssocID="{BB2052A7-DDEF-477A-981A-BAD377C5C6FA}" presName="space" presStyleCnt="0"/>
      <dgm:spPr/>
    </dgm:pt>
    <dgm:pt modelId="{FD0BACEF-DC64-4C40-89B2-2A1050CCEDF0}" type="pres">
      <dgm:prSet presAssocID="{1C7D10FF-28BB-438F-B06F-B8B6B9E037E4}" presName="compositeB" presStyleCnt="0"/>
      <dgm:spPr/>
    </dgm:pt>
    <dgm:pt modelId="{C08E0C0F-974B-4E34-B2EA-226BD450CA2F}" type="pres">
      <dgm:prSet presAssocID="{1C7D10FF-28BB-438F-B06F-B8B6B9E037E4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00B176-AB0D-4F4E-9C60-91557AFC25B3}" type="pres">
      <dgm:prSet presAssocID="{1C7D10FF-28BB-438F-B06F-B8B6B9E037E4}" presName="circleB" presStyleLbl="node1" presStyleIdx="5" presStyleCnt="6"/>
      <dgm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BE53FD4-473A-4781-9B95-4673EF76CB9F}" type="pres">
      <dgm:prSet presAssocID="{1C7D10FF-28BB-438F-B06F-B8B6B9E037E4}" presName="spaceB" presStyleCnt="0"/>
      <dgm:spPr/>
    </dgm:pt>
  </dgm:ptLst>
  <dgm:cxnLst>
    <dgm:cxn modelId="{A6C773F0-D27A-4F3A-98AD-1BC35B26D8AC}" srcId="{CBB26060-5D7B-4D82-97CD-56C046B9A191}" destId="{02DADC46-9039-4155-B3A5-371B790BF865}" srcOrd="3" destOrd="0" parTransId="{5A2CC57D-8023-4D7A-801E-6855D2A12F21}" sibTransId="{2A84371A-D77D-4655-AA1D-018C64D9258A}"/>
    <dgm:cxn modelId="{0A42B99C-AD4D-4FB1-8F7C-22CF89B7E8D4}" srcId="{CBB26060-5D7B-4D82-97CD-56C046B9A191}" destId="{8FD9F032-2728-4DC3-AD80-A4FBE3625635}" srcOrd="4" destOrd="0" parTransId="{2FD66C5F-4D68-4AB3-A4A6-B5F89046A763}" sibTransId="{BB2052A7-DDEF-477A-981A-BAD377C5C6FA}"/>
    <dgm:cxn modelId="{ABE6A6E8-38CF-4AAD-96C7-CB8FFC7B19A5}" srcId="{CBB26060-5D7B-4D82-97CD-56C046B9A191}" destId="{FEC700FC-B13B-4666-81BE-FA09CE0F61FC}" srcOrd="2" destOrd="0" parTransId="{9D0D0CD5-7EF3-421A-BE30-544E45E74BD9}" sibTransId="{75B1BFE1-B997-424A-9196-E696BBEC2CDB}"/>
    <dgm:cxn modelId="{B729FFB6-FED5-47B3-B7A4-DB0890392077}" type="presOf" srcId="{02DADC46-9039-4155-B3A5-371B790BF865}" destId="{3025E3C2-CDAC-4C74-ACD7-990C698B5F2A}" srcOrd="0" destOrd="0" presId="urn:microsoft.com/office/officeart/2005/8/layout/hProcess11"/>
    <dgm:cxn modelId="{B6562220-30AB-45BF-9694-FEC809ACD3F7}" srcId="{CBB26060-5D7B-4D82-97CD-56C046B9A191}" destId="{1C7D10FF-28BB-438F-B06F-B8B6B9E037E4}" srcOrd="5" destOrd="0" parTransId="{C4D4D4C8-A88D-4B15-909C-F9FEEAC9A8DD}" sibTransId="{B0D8C88E-7B58-4063-B851-D4F29F7E175D}"/>
    <dgm:cxn modelId="{9CFB1E54-508F-439B-8188-D1C051D53B57}" type="presOf" srcId="{1C7D10FF-28BB-438F-B06F-B8B6B9E037E4}" destId="{C08E0C0F-974B-4E34-B2EA-226BD450CA2F}" srcOrd="0" destOrd="0" presId="urn:microsoft.com/office/officeart/2005/8/layout/hProcess11"/>
    <dgm:cxn modelId="{184EB58F-515B-4A27-84EB-F53DE096F1C9}" srcId="{CBB26060-5D7B-4D82-97CD-56C046B9A191}" destId="{5D8E02E0-38A2-4013-B7EC-851E138E20D4}" srcOrd="1" destOrd="0" parTransId="{4DAB2046-1FE1-421D-9599-4A3B6617E751}" sibTransId="{EAA699DE-6A0F-45AF-BA40-663EE9417623}"/>
    <dgm:cxn modelId="{B4ECD18B-5A97-4CAA-97C4-FBE04612C4F6}" type="presOf" srcId="{FF7CC6B7-3788-4552-8267-C86E21B35BD5}" destId="{0DE11325-CF6B-4EC4-A3ED-C4FCD3536C77}" srcOrd="0" destOrd="0" presId="urn:microsoft.com/office/officeart/2005/8/layout/hProcess11"/>
    <dgm:cxn modelId="{A3B70CB0-1461-41FF-A783-665A110F8A95}" type="presOf" srcId="{FEC700FC-B13B-4666-81BE-FA09CE0F61FC}" destId="{3C2041C6-AAD0-4C7B-B073-F6E62A72CC8F}" srcOrd="0" destOrd="0" presId="urn:microsoft.com/office/officeart/2005/8/layout/hProcess11"/>
    <dgm:cxn modelId="{B0336CA9-8B1B-4EB6-92CC-D8303D75950E}" type="presOf" srcId="{CBB26060-5D7B-4D82-97CD-56C046B9A191}" destId="{EF242BB3-523F-49BB-98F4-E755F9DFF372}" srcOrd="0" destOrd="0" presId="urn:microsoft.com/office/officeart/2005/8/layout/hProcess11"/>
    <dgm:cxn modelId="{6540F50A-AFF1-4448-BC43-E64273B57011}" srcId="{CBB26060-5D7B-4D82-97CD-56C046B9A191}" destId="{FF7CC6B7-3788-4552-8267-C86E21B35BD5}" srcOrd="0" destOrd="0" parTransId="{64A2264F-D881-4460-B003-854805373B6F}" sibTransId="{BD6855B9-2230-4589-9927-439811341837}"/>
    <dgm:cxn modelId="{55DB02D8-0DF1-4A35-B896-7D1377C84B8C}" type="presOf" srcId="{5D8E02E0-38A2-4013-B7EC-851E138E20D4}" destId="{6C6DB0F2-376A-486D-9D26-EF6202C0EB99}" srcOrd="0" destOrd="0" presId="urn:microsoft.com/office/officeart/2005/8/layout/hProcess11"/>
    <dgm:cxn modelId="{F546DBE7-36EB-476C-8EFE-435157B9F9C6}" type="presOf" srcId="{8FD9F032-2728-4DC3-AD80-A4FBE3625635}" destId="{BFE69291-C51A-45D1-A398-10304E2C96BD}" srcOrd="0" destOrd="0" presId="urn:microsoft.com/office/officeart/2005/8/layout/hProcess11"/>
    <dgm:cxn modelId="{6CEBE549-9511-4E5D-BD44-9A6EEA6AEB57}" type="presParOf" srcId="{EF242BB3-523F-49BB-98F4-E755F9DFF372}" destId="{D27346CA-925E-416C-8AD9-F74DBC3644DD}" srcOrd="0" destOrd="0" presId="urn:microsoft.com/office/officeart/2005/8/layout/hProcess11"/>
    <dgm:cxn modelId="{D0095947-5EC8-4F51-BC30-76A6E9B199B4}" type="presParOf" srcId="{EF242BB3-523F-49BB-98F4-E755F9DFF372}" destId="{35E6EBE9-C97C-4935-B24B-F876DEC59922}" srcOrd="1" destOrd="0" presId="urn:microsoft.com/office/officeart/2005/8/layout/hProcess11"/>
    <dgm:cxn modelId="{63689260-D770-4DBB-A1A2-6A2F577DF35E}" type="presParOf" srcId="{35E6EBE9-C97C-4935-B24B-F876DEC59922}" destId="{A0D44613-878F-482D-8332-E4545214ECF2}" srcOrd="0" destOrd="0" presId="urn:microsoft.com/office/officeart/2005/8/layout/hProcess11"/>
    <dgm:cxn modelId="{9F53EFA6-8681-421A-B0BA-BF6AA7BC8D30}" type="presParOf" srcId="{A0D44613-878F-482D-8332-E4545214ECF2}" destId="{0DE11325-CF6B-4EC4-A3ED-C4FCD3536C77}" srcOrd="0" destOrd="0" presId="urn:microsoft.com/office/officeart/2005/8/layout/hProcess11"/>
    <dgm:cxn modelId="{72B794C7-C63D-468C-B65F-F979CBAFC401}" type="presParOf" srcId="{A0D44613-878F-482D-8332-E4545214ECF2}" destId="{621EDF90-BBB0-4037-AE02-5133A6F68B46}" srcOrd="1" destOrd="0" presId="urn:microsoft.com/office/officeart/2005/8/layout/hProcess11"/>
    <dgm:cxn modelId="{1C6F50AE-8E42-434C-A1CD-31F13841DF2E}" type="presParOf" srcId="{A0D44613-878F-482D-8332-E4545214ECF2}" destId="{A31949D0-3F18-408A-81C1-95474AE762CD}" srcOrd="2" destOrd="0" presId="urn:microsoft.com/office/officeart/2005/8/layout/hProcess11"/>
    <dgm:cxn modelId="{15F33C35-E7A3-4096-9AC9-F8E756061FDD}" type="presParOf" srcId="{35E6EBE9-C97C-4935-B24B-F876DEC59922}" destId="{AB1D4A08-FC8A-48D5-BE9E-F9327609E48B}" srcOrd="1" destOrd="0" presId="urn:microsoft.com/office/officeart/2005/8/layout/hProcess11"/>
    <dgm:cxn modelId="{6DC7366A-4C16-4825-BAF0-E11CEC31B2DD}" type="presParOf" srcId="{35E6EBE9-C97C-4935-B24B-F876DEC59922}" destId="{628D11E5-2103-4629-A9D9-94E757F618F2}" srcOrd="2" destOrd="0" presId="urn:microsoft.com/office/officeart/2005/8/layout/hProcess11"/>
    <dgm:cxn modelId="{0627EF53-E1C1-42C7-AA14-01999F7722A4}" type="presParOf" srcId="{628D11E5-2103-4629-A9D9-94E757F618F2}" destId="{6C6DB0F2-376A-486D-9D26-EF6202C0EB99}" srcOrd="0" destOrd="0" presId="urn:microsoft.com/office/officeart/2005/8/layout/hProcess11"/>
    <dgm:cxn modelId="{28898129-7847-4A04-9123-5E4201788B9B}" type="presParOf" srcId="{628D11E5-2103-4629-A9D9-94E757F618F2}" destId="{36ACEFFF-1C54-4B27-9049-0B8EE992384E}" srcOrd="1" destOrd="0" presId="urn:microsoft.com/office/officeart/2005/8/layout/hProcess11"/>
    <dgm:cxn modelId="{2DC0BA39-6714-4E1D-BAA5-45096BAE8F9F}" type="presParOf" srcId="{628D11E5-2103-4629-A9D9-94E757F618F2}" destId="{A1BB7814-A72F-4275-8FCE-545C7A9B6810}" srcOrd="2" destOrd="0" presId="urn:microsoft.com/office/officeart/2005/8/layout/hProcess11"/>
    <dgm:cxn modelId="{23522F40-323F-44AD-A15F-A9227757702E}" type="presParOf" srcId="{35E6EBE9-C97C-4935-B24B-F876DEC59922}" destId="{5ACD7888-D65B-4978-BD20-EA3E686531CC}" srcOrd="3" destOrd="0" presId="urn:microsoft.com/office/officeart/2005/8/layout/hProcess11"/>
    <dgm:cxn modelId="{56D0D8DA-8CEF-4602-A3EA-03E822DF47A8}" type="presParOf" srcId="{35E6EBE9-C97C-4935-B24B-F876DEC59922}" destId="{471E08F8-366A-457E-8BFF-F5F0000D3376}" srcOrd="4" destOrd="0" presId="urn:microsoft.com/office/officeart/2005/8/layout/hProcess11"/>
    <dgm:cxn modelId="{45FD1843-391D-41BC-8885-842DB397B6EF}" type="presParOf" srcId="{471E08F8-366A-457E-8BFF-F5F0000D3376}" destId="{3C2041C6-AAD0-4C7B-B073-F6E62A72CC8F}" srcOrd="0" destOrd="0" presId="urn:microsoft.com/office/officeart/2005/8/layout/hProcess11"/>
    <dgm:cxn modelId="{1BA752A6-2AA3-46B6-A75F-2D78317B56BE}" type="presParOf" srcId="{471E08F8-366A-457E-8BFF-F5F0000D3376}" destId="{73C7B3A0-11F5-48E5-BF23-5A889BF8E096}" srcOrd="1" destOrd="0" presId="urn:microsoft.com/office/officeart/2005/8/layout/hProcess11"/>
    <dgm:cxn modelId="{68AD0C55-4382-4287-8CA4-6016E49FB783}" type="presParOf" srcId="{471E08F8-366A-457E-8BFF-F5F0000D3376}" destId="{F5D81690-B065-4AE9-ACDC-AA515758B577}" srcOrd="2" destOrd="0" presId="urn:microsoft.com/office/officeart/2005/8/layout/hProcess11"/>
    <dgm:cxn modelId="{47D0259B-2370-462E-A31A-40CFBA3F19C6}" type="presParOf" srcId="{35E6EBE9-C97C-4935-B24B-F876DEC59922}" destId="{5ED65CA0-03E9-4B1C-98C6-1EBB3AD82B6C}" srcOrd="5" destOrd="0" presId="urn:microsoft.com/office/officeart/2005/8/layout/hProcess11"/>
    <dgm:cxn modelId="{44084110-D5C4-4DC8-BEBC-E8AD712B28D9}" type="presParOf" srcId="{35E6EBE9-C97C-4935-B24B-F876DEC59922}" destId="{7416657C-A731-450D-8FE0-EAF8FB067B73}" srcOrd="6" destOrd="0" presId="urn:microsoft.com/office/officeart/2005/8/layout/hProcess11"/>
    <dgm:cxn modelId="{5D93E394-A050-4E3D-8372-A0944B15AF91}" type="presParOf" srcId="{7416657C-A731-450D-8FE0-EAF8FB067B73}" destId="{3025E3C2-CDAC-4C74-ACD7-990C698B5F2A}" srcOrd="0" destOrd="0" presId="urn:microsoft.com/office/officeart/2005/8/layout/hProcess11"/>
    <dgm:cxn modelId="{A98B2CEE-4A6A-414A-A455-953A80DC7DD1}" type="presParOf" srcId="{7416657C-A731-450D-8FE0-EAF8FB067B73}" destId="{1F205C2B-79CD-4D86-B2DA-87EA738CEFB8}" srcOrd="1" destOrd="0" presId="urn:microsoft.com/office/officeart/2005/8/layout/hProcess11"/>
    <dgm:cxn modelId="{724E8778-E36E-421A-B511-D171B4670036}" type="presParOf" srcId="{7416657C-A731-450D-8FE0-EAF8FB067B73}" destId="{6E9D1F9A-BF3B-4A47-AC2A-D88B163DDB81}" srcOrd="2" destOrd="0" presId="urn:microsoft.com/office/officeart/2005/8/layout/hProcess11"/>
    <dgm:cxn modelId="{2908BAA6-DBAA-4608-9174-622DE6CCEA7C}" type="presParOf" srcId="{35E6EBE9-C97C-4935-B24B-F876DEC59922}" destId="{CA2B568B-87FB-42DD-B86D-74642A7CDBD5}" srcOrd="7" destOrd="0" presId="urn:microsoft.com/office/officeart/2005/8/layout/hProcess11"/>
    <dgm:cxn modelId="{B6F81F8D-8A93-43EE-A1E6-5B05D9E5F0F3}" type="presParOf" srcId="{35E6EBE9-C97C-4935-B24B-F876DEC59922}" destId="{AB145128-9A90-40CD-8595-EAF57C15E69F}" srcOrd="8" destOrd="0" presId="urn:microsoft.com/office/officeart/2005/8/layout/hProcess11"/>
    <dgm:cxn modelId="{C64D382C-23ED-4447-9E8B-E4E00CB070F4}" type="presParOf" srcId="{AB145128-9A90-40CD-8595-EAF57C15E69F}" destId="{BFE69291-C51A-45D1-A398-10304E2C96BD}" srcOrd="0" destOrd="0" presId="urn:microsoft.com/office/officeart/2005/8/layout/hProcess11"/>
    <dgm:cxn modelId="{692CEF67-A82F-48EB-95B0-AD90E851F877}" type="presParOf" srcId="{AB145128-9A90-40CD-8595-EAF57C15E69F}" destId="{11C5153C-A10E-4C97-8A01-898604280465}" srcOrd="1" destOrd="0" presId="urn:microsoft.com/office/officeart/2005/8/layout/hProcess11"/>
    <dgm:cxn modelId="{13CFEE9E-2905-42E7-A5CC-CAED576275FD}" type="presParOf" srcId="{AB145128-9A90-40CD-8595-EAF57C15E69F}" destId="{588A80A1-74EB-4579-8172-11FDCE0710AB}" srcOrd="2" destOrd="0" presId="urn:microsoft.com/office/officeart/2005/8/layout/hProcess11"/>
    <dgm:cxn modelId="{2C645597-0F94-44F5-A2EA-E79151C4A04E}" type="presParOf" srcId="{35E6EBE9-C97C-4935-B24B-F876DEC59922}" destId="{53A4BFA5-7DE8-4E4E-8CDC-B376ADCE7C5C}" srcOrd="9" destOrd="0" presId="urn:microsoft.com/office/officeart/2005/8/layout/hProcess11"/>
    <dgm:cxn modelId="{0000D1FE-D7AB-4592-8244-E6982A797BA7}" type="presParOf" srcId="{35E6EBE9-C97C-4935-B24B-F876DEC59922}" destId="{FD0BACEF-DC64-4C40-89B2-2A1050CCEDF0}" srcOrd="10" destOrd="0" presId="urn:microsoft.com/office/officeart/2005/8/layout/hProcess11"/>
    <dgm:cxn modelId="{89CDF440-FDF9-4C61-8A6F-623446038DC4}" type="presParOf" srcId="{FD0BACEF-DC64-4C40-89B2-2A1050CCEDF0}" destId="{C08E0C0F-974B-4E34-B2EA-226BD450CA2F}" srcOrd="0" destOrd="0" presId="urn:microsoft.com/office/officeart/2005/8/layout/hProcess11"/>
    <dgm:cxn modelId="{6E8E41C5-867C-4E96-A183-262DFB07E945}" type="presParOf" srcId="{FD0BACEF-DC64-4C40-89B2-2A1050CCEDF0}" destId="{FF00B176-AB0D-4F4E-9C60-91557AFC25B3}" srcOrd="1" destOrd="0" presId="urn:microsoft.com/office/officeart/2005/8/layout/hProcess11"/>
    <dgm:cxn modelId="{696526BB-E8B6-4E19-A035-D030CF335CCA}" type="presParOf" srcId="{FD0BACEF-DC64-4C40-89B2-2A1050CCEDF0}" destId="{ABE53FD4-473A-4781-9B95-4673EF76CB9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346CA-925E-416C-8AD9-F74DBC3644DD}">
      <dsp:nvSpPr>
        <dsp:cNvPr id="0" name=""/>
        <dsp:cNvSpPr/>
      </dsp:nvSpPr>
      <dsp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11325-CF6B-4EC4-A3ED-C4FCD3536C77}">
      <dsp:nvSpPr>
        <dsp:cNvPr id="0" name=""/>
        <dsp:cNvSpPr/>
      </dsp:nvSpPr>
      <dsp:spPr>
        <a:xfrm>
          <a:off x="2135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Themenwahl</a:t>
          </a:r>
        </a:p>
      </dsp:txBody>
      <dsp:txXfrm>
        <a:off x="2135" y="0"/>
        <a:ext cx="1243357" cy="1313340"/>
      </dsp:txXfrm>
    </dsp:sp>
    <dsp:sp modelId="{621EDF90-BBB0-4037-AE02-5133A6F68B46}">
      <dsp:nvSpPr>
        <dsp:cNvPr id="0" name=""/>
        <dsp:cNvSpPr/>
      </dsp:nvSpPr>
      <dsp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DB0F2-376A-486D-9D26-EF6202C0EB99}">
      <dsp:nvSpPr>
        <dsp:cNvPr id="0" name=""/>
        <dsp:cNvSpPr/>
      </dsp:nvSpPr>
      <dsp:spPr>
        <a:xfrm>
          <a:off x="1307661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Kollaborationstool eingerichtet (</a:t>
          </a:r>
          <a:r>
            <a:rPr lang="de-DE" sz="1000" kern="1200" dirty="0">
              <a:hlinkClick xmlns:r="http://schemas.openxmlformats.org/officeDocument/2006/relationships" r:id="rId1"/>
            </a:rPr>
            <a:t>GitHub</a:t>
          </a:r>
          <a:r>
            <a:rPr lang="de-DE" sz="1000" kern="1200" dirty="0"/>
            <a:t>)</a:t>
          </a:r>
        </a:p>
      </dsp:txBody>
      <dsp:txXfrm>
        <a:off x="1307661" y="1970011"/>
        <a:ext cx="1243357" cy="1313340"/>
      </dsp:txXfrm>
    </dsp:sp>
    <dsp:sp modelId="{36ACEFFF-1C54-4B27-9049-0B8EE992384E}">
      <dsp:nvSpPr>
        <dsp:cNvPr id="0" name=""/>
        <dsp:cNvSpPr/>
      </dsp:nvSpPr>
      <dsp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041C6-AAD0-4C7B-B073-F6E62A72CC8F}">
      <dsp:nvSpPr>
        <dsp:cNvPr id="0" name=""/>
        <dsp:cNvSpPr/>
      </dsp:nvSpPr>
      <dsp:spPr>
        <a:xfrm>
          <a:off x="2613186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Wöchentliche Sprint-Meetings</a:t>
          </a:r>
        </a:p>
      </dsp:txBody>
      <dsp:txXfrm>
        <a:off x="2613186" y="0"/>
        <a:ext cx="1243357" cy="1313340"/>
      </dsp:txXfrm>
    </dsp:sp>
    <dsp:sp modelId="{73C7B3A0-11F5-48E5-BF23-5A889BF8E096}">
      <dsp:nvSpPr>
        <dsp:cNvPr id="0" name=""/>
        <dsp:cNvSpPr/>
      </dsp:nvSpPr>
      <dsp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5E3C2-CDAC-4C74-ACD7-990C698B5F2A}">
      <dsp:nvSpPr>
        <dsp:cNvPr id="0" name=""/>
        <dsp:cNvSpPr/>
      </dsp:nvSpPr>
      <dsp:spPr>
        <a:xfrm>
          <a:off x="3918712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Code-Zusammenfassung</a:t>
          </a:r>
        </a:p>
      </dsp:txBody>
      <dsp:txXfrm>
        <a:off x="3918712" y="1970011"/>
        <a:ext cx="1243357" cy="1313340"/>
      </dsp:txXfrm>
    </dsp:sp>
    <dsp:sp modelId="{1F205C2B-79CD-4D86-B2DA-87EA738CEFB8}">
      <dsp:nvSpPr>
        <dsp:cNvPr id="0" name=""/>
        <dsp:cNvSpPr/>
      </dsp:nvSpPr>
      <dsp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9291-C51A-45D1-A398-10304E2C96BD}">
      <dsp:nvSpPr>
        <dsp:cNvPr id="0" name=""/>
        <dsp:cNvSpPr/>
      </dsp:nvSpPr>
      <dsp:spPr>
        <a:xfrm>
          <a:off x="5224238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Präsentation</a:t>
          </a:r>
        </a:p>
      </dsp:txBody>
      <dsp:txXfrm>
        <a:off x="5224238" y="0"/>
        <a:ext cx="1243357" cy="1313340"/>
      </dsp:txXfrm>
    </dsp:sp>
    <dsp:sp modelId="{11C5153C-A10E-4C97-8A01-898604280465}">
      <dsp:nvSpPr>
        <dsp:cNvPr id="0" name=""/>
        <dsp:cNvSpPr/>
      </dsp:nvSpPr>
      <dsp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E0C0F-974B-4E34-B2EA-226BD450CA2F}">
      <dsp:nvSpPr>
        <dsp:cNvPr id="0" name=""/>
        <dsp:cNvSpPr/>
      </dsp:nvSpPr>
      <dsp:spPr>
        <a:xfrm>
          <a:off x="6529764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Code-Abgabe</a:t>
          </a:r>
        </a:p>
      </dsp:txBody>
      <dsp:txXfrm>
        <a:off x="6529764" y="1970011"/>
        <a:ext cx="1243357" cy="1313340"/>
      </dsp:txXfrm>
    </dsp:sp>
    <dsp:sp modelId="{FF00B176-AB0D-4F4E-9C60-91557AFC25B3}">
      <dsp:nvSpPr>
        <dsp:cNvPr id="0" name=""/>
        <dsp:cNvSpPr/>
      </dsp:nvSpPr>
      <dsp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0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2"/>
          </p:nvPr>
        </p:nvSpPr>
        <p:spPr>
          <a:xfrm>
            <a:off x="0" y="1082099"/>
            <a:ext cx="9144000" cy="4681587"/>
          </a:xfrm>
          <a:prstGeom prst="rect">
            <a:avLst/>
          </a:prstGeom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 descr="Claim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6317214"/>
            <a:ext cx="1269759" cy="278849"/>
          </a:xfrm>
          <a:prstGeom prst="rect">
            <a:avLst/>
          </a:prstGeom>
        </p:spPr>
      </p:pic>
      <p:pic>
        <p:nvPicPr>
          <p:cNvPr id="10" name="Bild 9" descr="FH-SWF_Logo-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94" y="5964229"/>
            <a:ext cx="1966296" cy="722312"/>
          </a:xfrm>
          <a:prstGeom prst="rect">
            <a:avLst/>
          </a:prstGeom>
        </p:spPr>
      </p:pic>
      <p:sp>
        <p:nvSpPr>
          <p:cNvPr id="11" name="Titel 6"/>
          <p:cNvSpPr txBox="1">
            <a:spLocks/>
          </p:cNvSpPr>
          <p:nvPr userDrawn="1"/>
        </p:nvSpPr>
        <p:spPr>
          <a:xfrm>
            <a:off x="250825" y="185738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de-DE" dirty="0"/>
          </a:p>
        </p:txBody>
      </p:sp>
      <p:sp>
        <p:nvSpPr>
          <p:cNvPr id="12" name="Textplatzhalter 3" title="Test"/>
          <p:cNvSpPr>
            <a:spLocks noGrp="1"/>
          </p:cNvSpPr>
          <p:nvPr>
            <p:ph type="body" sz="quarter" idx="11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2"/>
          </p:nvPr>
        </p:nvSpPr>
        <p:spPr>
          <a:xfrm>
            <a:off x="4788463" y="1263650"/>
            <a:ext cx="4101214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4079243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61021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6224" y="1622716"/>
            <a:ext cx="8648377" cy="4505034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1263650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4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1372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 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6225" y="1622716"/>
            <a:ext cx="4088906" cy="4505034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1263650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4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5"/>
          </p:nvPr>
        </p:nvSpPr>
        <p:spPr>
          <a:xfrm>
            <a:off x="4788463" y="1622717"/>
            <a:ext cx="4101214" cy="4505033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1036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cxnSp>
        <p:nvCxnSpPr>
          <p:cNvPr id="10" name="Gerade Verbindung 9"/>
          <p:cNvCxnSpPr/>
          <p:nvPr userDrawn="1"/>
        </p:nvCxnSpPr>
        <p:spPr bwMode="auto">
          <a:xfrm>
            <a:off x="-4762" y="921657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E006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46063" y="1263650"/>
            <a:ext cx="8648699" cy="48641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EAD"/>
              </a:buClr>
              <a:buNone/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205093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EA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1pPr>
      <a:lvl2pPr marL="665163" indent="-28575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2pPr>
      <a:lvl3pPr marL="10842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3pPr>
      <a:lvl4pPr marL="15033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tabLst/>
        <a:defRPr sz="1600">
          <a:solidFill>
            <a:schemeClr val="tx1"/>
          </a:solidFill>
          <a:latin typeface="Arial"/>
          <a:ea typeface="+mn-ea"/>
          <a:cs typeface="Arial"/>
        </a:defRPr>
      </a:lvl4pPr>
      <a:lvl5pPr marL="19224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5pPr>
      <a:lvl6pPr marL="23796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iscourse.de/daten-und-methodik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AKI-M VS | Pro-KI | Gruppe </a:t>
            </a:r>
            <a:r>
              <a:rPr lang="de-DE" dirty="0">
                <a:effectLst/>
                <a:latin typeface="-apple-system"/>
              </a:rPr>
              <a:t>b2-1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5" name="Bild 4" descr="shutterstock_73056277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8032"/>
          <a:stretch/>
        </p:blipFill>
        <p:spPr>
          <a:xfrm>
            <a:off x="0" y="1090613"/>
            <a:ext cx="9144000" cy="4678362"/>
          </a:xfrm>
          <a:prstGeom prst="rect">
            <a:avLst/>
          </a:prstGeom>
        </p:spPr>
      </p:pic>
      <p:cxnSp>
        <p:nvCxnSpPr>
          <p:cNvPr id="6" name="Gerade Verbindung 5"/>
          <p:cNvCxnSpPr/>
          <p:nvPr/>
        </p:nvCxnSpPr>
        <p:spPr bwMode="auto">
          <a:xfrm>
            <a:off x="0" y="5749200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004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feld 6"/>
          <p:cNvSpPr txBox="1"/>
          <p:nvPr/>
        </p:nvSpPr>
        <p:spPr>
          <a:xfrm>
            <a:off x="0" y="1195599"/>
            <a:ext cx="3668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1" dirty="0">
                <a:solidFill>
                  <a:schemeClr val="bg1">
                    <a:lumMod val="85000"/>
                  </a:schemeClr>
                </a:solidFill>
              </a:rPr>
              <a:t>Gegenüberstellung von Politikern anhand von Plenarprotokollen</a:t>
            </a:r>
            <a:endParaRPr lang="de-DE" sz="16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xmlns="" id="{0E8B2274-A41E-7D49-EAA3-FDD8C4FE100B}"/>
              </a:ext>
            </a:extLst>
          </p:cNvPr>
          <p:cNvSpPr txBox="1"/>
          <p:nvPr/>
        </p:nvSpPr>
        <p:spPr>
          <a:xfrm>
            <a:off x="4149072" y="4129116"/>
            <a:ext cx="3871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chemeClr val="bg1">
                    <a:lumMod val="85000"/>
                  </a:schemeClr>
                </a:solidFill>
              </a:rPr>
              <a:t>Ein Projekt zur Analyse und dem Vergleich von Plenarprotokollen und der Reden von Bundestagsabgeordneten.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470124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Grafische Darstellung – Verbesserungen?</a:t>
            </a:r>
            <a:endParaRPr lang="de-DE" dirty="0"/>
          </a:p>
        </p:txBody>
      </p:sp>
      <p:pic>
        <p:nvPicPr>
          <p:cNvPr id="3074" name="Picture 2" descr="Y:\@_Studium\01_Pythonprogrammierung\100_Projekte\001_PlenarWatch_v1.0\Dokumente_Praesentation\startfen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61" y="1320052"/>
            <a:ext cx="6655732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501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Zahlen, Daten, Fakten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xmlns="" id="{1C411848-A68C-DF3A-1C4D-3F413D2E4D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</p:spPr>
        <p:txBody>
          <a:bodyPr/>
          <a:lstStyle/>
          <a:p>
            <a:r>
              <a:rPr lang="de-DE" dirty="0"/>
              <a:t>Datengrundlage: </a:t>
            </a:r>
          </a:p>
          <a:p>
            <a:pPr lvl="1"/>
            <a:r>
              <a:rPr lang="de-DE" dirty="0"/>
              <a:t>900 Tsd. Reden – 4000 verarbeitete Plenarprotokolle (</a:t>
            </a:r>
            <a:r>
              <a:rPr lang="de-DE" dirty="0">
                <a:hlinkClick r:id="rId2"/>
              </a:rPr>
              <a:t>https://opendiscourse.de/daten-und-methodik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Über 529.000 Filterwörter („</a:t>
            </a:r>
            <a:r>
              <a:rPr lang="de-DE" dirty="0" err="1"/>
              <a:t>stopwords</a:t>
            </a:r>
            <a:r>
              <a:rPr lang="de-DE" dirty="0"/>
              <a:t>“)</a:t>
            </a:r>
          </a:p>
          <a:p>
            <a:r>
              <a:rPr lang="de-DE" dirty="0"/>
              <a:t>Python-Dateien: 8</a:t>
            </a:r>
          </a:p>
          <a:p>
            <a:pPr lvl="1"/>
            <a:r>
              <a:rPr lang="de-DE" dirty="0"/>
              <a:t>Genutzte globale Bibliotheken: 14</a:t>
            </a:r>
          </a:p>
          <a:p>
            <a:pPr lvl="1"/>
            <a:r>
              <a:rPr lang="de-DE" dirty="0"/>
              <a:t>Erstellte Funktionen: 26</a:t>
            </a:r>
          </a:p>
          <a:p>
            <a:pPr lvl="1"/>
            <a:r>
              <a:rPr lang="de-DE" dirty="0"/>
              <a:t>Codezeilen: ca. 900</a:t>
            </a:r>
          </a:p>
          <a:p>
            <a:r>
              <a:rPr lang="de-DE" dirty="0"/>
              <a:t>CSV-</a:t>
            </a:r>
            <a:r>
              <a:rPr lang="de-DE" dirty="0" err="1"/>
              <a:t>Dateie</a:t>
            </a:r>
            <a:r>
              <a:rPr lang="de-DE" dirty="0"/>
              <a:t>: 1</a:t>
            </a:r>
          </a:p>
          <a:p>
            <a:pPr lvl="1"/>
            <a:r>
              <a:rPr lang="de-DE" dirty="0"/>
              <a:t>529.530 Zeilen</a:t>
            </a:r>
          </a:p>
          <a:p>
            <a:r>
              <a:rPr lang="de-DE" dirty="0"/>
              <a:t>Readme-Datei: 1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834826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Ende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xmlns="" id="{0506A5F0-77AE-0071-AB0A-318F7CA9C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1793458"/>
            <a:ext cx="4682519" cy="3274976"/>
          </a:xfr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DCCD30BE-7A9F-E754-C736-FB0D9BE7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862" y="1092917"/>
            <a:ext cx="2515434" cy="5143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D65F39F-19BE-3909-B706-B0B93A7E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741" y="2570702"/>
            <a:ext cx="2039885" cy="972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22400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  <a:p>
            <a:r>
              <a:rPr lang="de-DE" dirty="0"/>
              <a:t>Datenfluss –Programmschritte</a:t>
            </a:r>
          </a:p>
          <a:p>
            <a:r>
              <a:rPr lang="de-DE" sz="1600" dirty="0"/>
              <a:t>Backup: Lokale Datenbank</a:t>
            </a:r>
          </a:p>
          <a:p>
            <a:r>
              <a:rPr lang="de-DE" dirty="0"/>
              <a:t>Analyse</a:t>
            </a:r>
          </a:p>
          <a:p>
            <a:r>
              <a:rPr lang="de-DE" dirty="0"/>
              <a:t>Zahlen, Daten, Fakten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8519391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85EE996-01F0-F106-6783-7FE0FDFFD5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Zeitlicher Ablauf</a:t>
            </a:r>
          </a:p>
        </p:txBody>
      </p:sp>
      <p:graphicFrame>
        <p:nvGraphicFramePr>
          <p:cNvPr id="9" name="Inhaltsplatzhalter 3">
            <a:extLst>
              <a:ext uri="{FF2B5EF4-FFF2-40B4-BE49-F238E27FC236}">
                <a16:creationId xmlns:a16="http://schemas.microsoft.com/office/drawing/2014/main" xmlns="" id="{D256F6ED-72F9-6BCB-7292-3B3BE2D7B0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727585"/>
              </p:ext>
            </p:extLst>
          </p:nvPr>
        </p:nvGraphicFramePr>
        <p:xfrm>
          <a:off x="249238" y="1640090"/>
          <a:ext cx="8639175" cy="3283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19063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Datenfluss - Programmschritte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xmlns="" id="{9183E571-3983-86B9-49DE-13C3E2CE97CD}"/>
              </a:ext>
            </a:extLst>
          </p:cNvPr>
          <p:cNvGrpSpPr/>
          <p:nvPr/>
        </p:nvGrpSpPr>
        <p:grpSpPr>
          <a:xfrm>
            <a:off x="655637" y="2093123"/>
            <a:ext cx="7832726" cy="2337039"/>
            <a:chOff x="1121835" y="1670128"/>
            <a:chExt cx="7193407" cy="1956123"/>
          </a:xfrm>
        </p:grpSpPr>
        <p:sp>
          <p:nvSpPr>
            <p:cNvPr id="7" name="Flussdiagramm: Grenzstelle 6">
              <a:extLst>
                <a:ext uri="{FF2B5EF4-FFF2-40B4-BE49-F238E27FC236}">
                  <a16:creationId xmlns:a16="http://schemas.microsoft.com/office/drawing/2014/main" xmlns="" id="{59BDFA1F-3B9D-4ECB-4AC6-25CE1383D2E5}"/>
                </a:ext>
              </a:extLst>
            </p:cNvPr>
            <p:cNvSpPr/>
            <p:nvPr/>
          </p:nvSpPr>
          <p:spPr>
            <a:xfrm>
              <a:off x="2835038" y="1825830"/>
              <a:ext cx="5480204" cy="1644714"/>
            </a:xfrm>
            <a:prstGeom prst="flowChartTerminator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eaLnBrk="1" hangingPunct="1"/>
              <a:endParaRPr lang="de-DE" sz="1800" dirty="0"/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xmlns="" id="{B9FAA97C-70A9-CD91-9555-E6D834914B6D}"/>
                </a:ext>
              </a:extLst>
            </p:cNvPr>
            <p:cNvGrpSpPr/>
            <p:nvPr/>
          </p:nvGrpSpPr>
          <p:grpSpPr>
            <a:xfrm>
              <a:off x="1121835" y="1670128"/>
              <a:ext cx="7007452" cy="1956123"/>
              <a:chOff x="1762301" y="2301430"/>
              <a:chExt cx="7007452" cy="1956123"/>
            </a:xfrm>
          </p:grpSpPr>
          <p:sp>
            <p:nvSpPr>
              <p:cNvPr id="9" name="Flussdiagramm: Alternativer Prozess 8">
                <a:extLst>
                  <a:ext uri="{FF2B5EF4-FFF2-40B4-BE49-F238E27FC236}">
                    <a16:creationId xmlns:a16="http://schemas.microsoft.com/office/drawing/2014/main" xmlns="" id="{88560B16-8BDD-E09D-FB0E-1D083B1E97B2}"/>
                  </a:ext>
                </a:extLst>
              </p:cNvPr>
              <p:cNvSpPr/>
              <p:nvPr/>
            </p:nvSpPr>
            <p:spPr>
              <a:xfrm>
                <a:off x="1767067" y="2301430"/>
                <a:ext cx="1319514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/>
                <a:r>
                  <a:rPr lang="de-DE" sz="1100" dirty="0"/>
                  <a:t>Datenabruf via API-Schnittstelle</a:t>
                </a:r>
              </a:p>
            </p:txBody>
          </p:sp>
          <p:sp>
            <p:nvSpPr>
              <p:cNvPr id="10" name="Flussdiagramm: Alternativer Prozess 9">
                <a:extLst>
                  <a:ext uri="{FF2B5EF4-FFF2-40B4-BE49-F238E27FC236}">
                    <a16:creationId xmlns:a16="http://schemas.microsoft.com/office/drawing/2014/main" xmlns="" id="{797A35A5-25F8-65F5-54E7-09AD89F97F27}"/>
                  </a:ext>
                </a:extLst>
              </p:cNvPr>
              <p:cNvSpPr/>
              <p:nvPr/>
            </p:nvSpPr>
            <p:spPr>
              <a:xfrm>
                <a:off x="1762301" y="3605512"/>
                <a:ext cx="1319514" cy="652041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Backup: Lokale Datenbank</a:t>
                </a:r>
              </a:p>
            </p:txBody>
          </p:sp>
          <p:sp>
            <p:nvSpPr>
              <p:cNvPr id="11" name="Flussdiagramm: Alternativer Prozess 10">
                <a:extLst>
                  <a:ext uri="{FF2B5EF4-FFF2-40B4-BE49-F238E27FC236}">
                    <a16:creationId xmlns:a16="http://schemas.microsoft.com/office/drawing/2014/main" xmlns="" id="{D1B8FE8D-0B9A-A0F2-4622-B6321562D1C3}"/>
                  </a:ext>
                </a:extLst>
              </p:cNvPr>
              <p:cNvSpPr/>
              <p:nvPr/>
            </p:nvSpPr>
            <p:spPr>
              <a:xfrm>
                <a:off x="3610541" y="2953471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Datenbereinigung</a:t>
                </a:r>
              </a:p>
            </p:txBody>
          </p:sp>
          <p:sp>
            <p:nvSpPr>
              <p:cNvPr id="12" name="Flussdiagramm: Alternativer Prozess 11">
                <a:extLst>
                  <a:ext uri="{FF2B5EF4-FFF2-40B4-BE49-F238E27FC236}">
                    <a16:creationId xmlns:a16="http://schemas.microsoft.com/office/drawing/2014/main" xmlns="" id="{3BB5791B-0C39-DC55-D49D-EF4A7C5E3C53}"/>
                  </a:ext>
                </a:extLst>
              </p:cNvPr>
              <p:cNvSpPr/>
              <p:nvPr/>
            </p:nvSpPr>
            <p:spPr>
              <a:xfrm>
                <a:off x="5504932" y="2953472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Datenauswertung/-analyse</a:t>
                </a:r>
              </a:p>
            </p:txBody>
          </p:sp>
          <p:sp>
            <p:nvSpPr>
              <p:cNvPr id="13" name="Flussdiagramm: Alternativer Prozess 12">
                <a:extLst>
                  <a:ext uri="{FF2B5EF4-FFF2-40B4-BE49-F238E27FC236}">
                    <a16:creationId xmlns:a16="http://schemas.microsoft.com/office/drawing/2014/main" xmlns="" id="{8DEE11A9-D216-0D1B-5677-EF7BEE9FDDCF}"/>
                  </a:ext>
                </a:extLst>
              </p:cNvPr>
              <p:cNvSpPr/>
              <p:nvPr/>
            </p:nvSpPr>
            <p:spPr>
              <a:xfrm>
                <a:off x="7399322" y="2953471"/>
                <a:ext cx="1370431" cy="652041"/>
              </a:xfrm>
              <a:prstGeom prst="flowChartAlternateProcess">
                <a:avLst/>
              </a:prstGeom>
              <a:ln w="127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Visualisierung</a:t>
                </a:r>
              </a:p>
            </p:txBody>
          </p:sp>
          <p:sp>
            <p:nvSpPr>
              <p:cNvPr id="14" name="Pfeil: nach rechts 13">
                <a:extLst>
                  <a:ext uri="{FF2B5EF4-FFF2-40B4-BE49-F238E27FC236}">
                    <a16:creationId xmlns:a16="http://schemas.microsoft.com/office/drawing/2014/main" xmlns="" id="{9A5608ED-6381-D43E-3BF4-866245276B50}"/>
                  </a:ext>
                </a:extLst>
              </p:cNvPr>
              <p:cNvSpPr/>
              <p:nvPr/>
            </p:nvSpPr>
            <p:spPr>
              <a:xfrm rot="1534330">
                <a:off x="3151878" y="2804557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" name="Pfeil: nach rechts 14">
                <a:extLst>
                  <a:ext uri="{FF2B5EF4-FFF2-40B4-BE49-F238E27FC236}">
                    <a16:creationId xmlns:a16="http://schemas.microsoft.com/office/drawing/2014/main" xmlns="" id="{132E80B8-6D1C-E8AA-B9DD-56CEFC063404}"/>
                  </a:ext>
                </a:extLst>
              </p:cNvPr>
              <p:cNvSpPr/>
              <p:nvPr/>
            </p:nvSpPr>
            <p:spPr>
              <a:xfrm rot="20065178">
                <a:off x="3158335" y="3660966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Pfeil: nach rechts 15">
                <a:extLst>
                  <a:ext uri="{FF2B5EF4-FFF2-40B4-BE49-F238E27FC236}">
                    <a16:creationId xmlns:a16="http://schemas.microsoft.com/office/drawing/2014/main" xmlns="" id="{5E6A6806-DDFC-FC05-3A9A-B694A087A928}"/>
                  </a:ext>
                </a:extLst>
              </p:cNvPr>
              <p:cNvSpPr/>
              <p:nvPr/>
            </p:nvSpPr>
            <p:spPr>
              <a:xfrm>
                <a:off x="5116010" y="3221617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Pfeil: nach rechts 16">
                <a:extLst>
                  <a:ext uri="{FF2B5EF4-FFF2-40B4-BE49-F238E27FC236}">
                    <a16:creationId xmlns:a16="http://schemas.microsoft.com/office/drawing/2014/main" xmlns="" id="{9E58051A-4B08-352E-08CD-D2386199A76C}"/>
                  </a:ext>
                </a:extLst>
              </p:cNvPr>
              <p:cNvSpPr/>
              <p:nvPr/>
            </p:nvSpPr>
            <p:spPr>
              <a:xfrm>
                <a:off x="7010401" y="3221616"/>
                <a:ext cx="304800" cy="11574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xmlns="" id="{8D798C9C-0D9C-2A56-B2C8-5E1D6EB23747}"/>
                </a:ext>
              </a:extLst>
            </p:cNvPr>
            <p:cNvSpPr txBox="1"/>
            <p:nvPr/>
          </p:nvSpPr>
          <p:spPr>
            <a:xfrm>
              <a:off x="3358996" y="1883077"/>
              <a:ext cx="46289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tx1"/>
                  </a:solidFill>
                </a:rPr>
                <a:t>Usereingabe über die grafische Oberfläche</a:t>
              </a:r>
            </a:p>
            <a:p>
              <a:endParaRPr lang="de-DE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9659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Installation von Docker via Terminal</a:t>
            </a:r>
          </a:p>
          <a:p>
            <a:pPr lvl="1"/>
            <a:r>
              <a:rPr lang="de-DE" dirty="0"/>
              <a:t>Linux: Zusätzlich Docker-Engine und Docker-</a:t>
            </a:r>
            <a:r>
              <a:rPr lang="de-DE" dirty="0" err="1"/>
              <a:t>Compose</a:t>
            </a:r>
            <a:endParaRPr lang="de-DE" dirty="0"/>
          </a:p>
          <a:p>
            <a:pPr lvl="1"/>
            <a:r>
              <a:rPr lang="de-DE" dirty="0"/>
              <a:t>Windows: Installation über Docker Desktop möglich</a:t>
            </a:r>
          </a:p>
          <a:p>
            <a:r>
              <a:rPr lang="de-DE" dirty="0"/>
              <a:t>Registrierung bei </a:t>
            </a:r>
            <a:r>
              <a:rPr lang="de-DE" dirty="0" err="1"/>
              <a:t>Github</a:t>
            </a:r>
            <a:r>
              <a:rPr lang="de-DE" dirty="0"/>
              <a:t> Container Registry</a:t>
            </a:r>
          </a:p>
          <a:p>
            <a:r>
              <a:rPr lang="en-US" dirty="0"/>
              <a:t>Laden des Containers:</a:t>
            </a:r>
          </a:p>
          <a:p>
            <a:pPr lvl="1"/>
            <a:r>
              <a:rPr lang="en-US" sz="1400" i="1" dirty="0"/>
              <a:t>docker pull ghcr.io/open-discourse/open-discourse/</a:t>
            </a:r>
            <a:r>
              <a:rPr lang="en-US" sz="1400" i="1" dirty="0" err="1"/>
              <a:t>database:latest</a:t>
            </a:r>
            <a:endParaRPr lang="en-US" sz="1400" i="1" dirty="0"/>
          </a:p>
          <a:p>
            <a:r>
              <a:rPr lang="en-US" dirty="0" err="1"/>
              <a:t>Lokales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der DB:</a:t>
            </a:r>
          </a:p>
          <a:p>
            <a:pPr lvl="1"/>
            <a:r>
              <a:rPr lang="de-DE" sz="1400" i="1" dirty="0" err="1"/>
              <a:t>docker</a:t>
            </a:r>
            <a:r>
              <a:rPr lang="de-DE" sz="1400" i="1" dirty="0"/>
              <a:t> </a:t>
            </a:r>
            <a:r>
              <a:rPr lang="de-DE" sz="1400" i="1" dirty="0" err="1"/>
              <a:t>run</a:t>
            </a:r>
            <a:r>
              <a:rPr lang="de-DE" sz="1400" i="1" dirty="0"/>
              <a:t> --</a:t>
            </a:r>
            <a:r>
              <a:rPr lang="de-DE" sz="1400" i="1" dirty="0" err="1"/>
              <a:t>env</a:t>
            </a:r>
            <a:r>
              <a:rPr lang="de-DE" sz="1400" i="1" dirty="0"/>
              <a:t> POSTGRES_USER=</a:t>
            </a:r>
            <a:r>
              <a:rPr lang="de-DE" sz="1400" i="1" dirty="0" err="1"/>
              <a:t>postgres</a:t>
            </a:r>
            <a:r>
              <a:rPr lang="de-DE" sz="1400" i="1" dirty="0"/>
              <a:t> --</a:t>
            </a:r>
            <a:r>
              <a:rPr lang="de-DE" sz="1400" i="1" dirty="0" err="1"/>
              <a:t>env</a:t>
            </a:r>
            <a:r>
              <a:rPr lang="de-DE" sz="1400" i="1" dirty="0"/>
              <a:t> POSTGRES_DB=</a:t>
            </a:r>
            <a:r>
              <a:rPr lang="de-DE" sz="1400" i="1" dirty="0" err="1"/>
              <a:t>postgres</a:t>
            </a:r>
            <a:r>
              <a:rPr lang="de-DE" sz="1400" i="1" dirty="0"/>
              <a:t> --</a:t>
            </a:r>
            <a:r>
              <a:rPr lang="de-DE" sz="1400" i="1" dirty="0" err="1"/>
              <a:t>env</a:t>
            </a:r>
            <a:r>
              <a:rPr lang="de-DE" sz="1400" i="1" dirty="0"/>
              <a:t> POSTGRES_PASSWORD=</a:t>
            </a:r>
            <a:r>
              <a:rPr lang="de-DE" sz="1400" i="1" dirty="0" err="1"/>
              <a:t>postgres</a:t>
            </a:r>
            <a:r>
              <a:rPr lang="de-DE" sz="1400" i="1" dirty="0"/>
              <a:t>  -p 5432:5432 -d ghcr.io/open-</a:t>
            </a:r>
            <a:r>
              <a:rPr lang="de-DE" sz="1400" i="1" dirty="0" err="1"/>
              <a:t>discourse</a:t>
            </a:r>
            <a:r>
              <a:rPr lang="de-DE" sz="1400" i="1" dirty="0"/>
              <a:t>/open-</a:t>
            </a:r>
            <a:r>
              <a:rPr lang="de-DE" sz="1400" i="1" dirty="0" err="1"/>
              <a:t>discourse</a:t>
            </a:r>
            <a:r>
              <a:rPr lang="de-DE" sz="1400" i="1" dirty="0"/>
              <a:t>/</a:t>
            </a:r>
            <a:r>
              <a:rPr lang="de-DE" sz="1400" i="1" dirty="0" err="1"/>
              <a:t>database</a:t>
            </a:r>
            <a:endParaRPr lang="de-DE" sz="1400" i="1" dirty="0"/>
          </a:p>
          <a:p>
            <a:r>
              <a:rPr lang="de-DE" dirty="0"/>
              <a:t>Python Bibliothek </a:t>
            </a:r>
            <a:r>
              <a:rPr lang="de-DE" i="1" dirty="0"/>
              <a:t>psycopg2 </a:t>
            </a:r>
            <a:r>
              <a:rPr lang="de-DE" dirty="0"/>
              <a:t>notwendig</a:t>
            </a:r>
          </a:p>
          <a:p>
            <a:pPr lvl="1"/>
            <a:r>
              <a:rPr lang="de-DE" dirty="0"/>
              <a:t>Verbindung zur PostgreSQL Datenbank möglich</a:t>
            </a:r>
          </a:p>
          <a:p>
            <a:pPr lvl="1"/>
            <a:r>
              <a:rPr lang="de-DE" dirty="0"/>
              <a:t>Nutzung von SQL Befehlen im Python Code</a:t>
            </a:r>
          </a:p>
          <a:p>
            <a:endParaRPr lang="de-DE" dirty="0"/>
          </a:p>
          <a:p>
            <a:r>
              <a:rPr lang="de-DE" sz="1200" dirty="0"/>
              <a:t>Eigene Erstellung der komplette Datenbank (mit </a:t>
            </a:r>
            <a:r>
              <a:rPr lang="de-DE" sz="1200"/>
              <a:t>tagesaktuellen Werten) scheiterte</a:t>
            </a:r>
            <a:endParaRPr lang="de-DE" sz="12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1800" dirty="0"/>
              <a:t>Backup: Lokale Datenbank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680826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Alle Reden für die Analyse aus</a:t>
            </a:r>
            <a:r>
              <a:rPr lang="de-DE" b="1" dirty="0"/>
              <a:t>  </a:t>
            </a:r>
            <a:r>
              <a:rPr lang="de-DE" b="1" dirty="0" err="1"/>
              <a:t>opendiscourse_page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Meine Funktionen werden in </a:t>
            </a:r>
            <a:r>
              <a:rPr lang="de-DE" b="1" dirty="0"/>
              <a:t>analyse_fenster.py </a:t>
            </a:r>
            <a:r>
              <a:rPr lang="de-DE" dirty="0"/>
              <a:t>gebraucht</a:t>
            </a:r>
          </a:p>
          <a:p>
            <a:endParaRPr lang="de-DE" dirty="0"/>
          </a:p>
          <a:p>
            <a:r>
              <a:rPr lang="de-DE" dirty="0"/>
              <a:t>Funktion </a:t>
            </a:r>
            <a:r>
              <a:rPr lang="de-DE" b="1" dirty="0" err="1"/>
              <a:t>durchschnitt_laenge</a:t>
            </a:r>
            <a:r>
              <a:rPr lang="de-DE" b="1" dirty="0"/>
              <a:t>(Politiker ID)</a:t>
            </a:r>
          </a:p>
          <a:p>
            <a:pPr lvl="1"/>
            <a:r>
              <a:rPr lang="de-DE" dirty="0"/>
              <a:t>Reden zu den Politiker ID holen</a:t>
            </a:r>
          </a:p>
          <a:p>
            <a:pPr lvl="1"/>
            <a:r>
              <a:rPr lang="de-DE" dirty="0"/>
              <a:t>Für jede Rede wird die Länge bestimmt und addiert</a:t>
            </a:r>
          </a:p>
          <a:p>
            <a:pPr lvl="1"/>
            <a:r>
              <a:rPr lang="de-DE" dirty="0"/>
              <a:t>Ergebnis = Länge der Reden/Anzahl aller Reden</a:t>
            </a:r>
          </a:p>
          <a:p>
            <a:pPr lvl="1"/>
            <a:endParaRPr lang="de-DE" dirty="0"/>
          </a:p>
          <a:p>
            <a:r>
              <a:rPr lang="de-DE" dirty="0"/>
              <a:t>Funktion </a:t>
            </a:r>
            <a:r>
              <a:rPr lang="de-DE" b="1" dirty="0" err="1"/>
              <a:t>summe_aller_woerter</a:t>
            </a:r>
            <a:r>
              <a:rPr lang="de-DE" b="1" dirty="0"/>
              <a:t>(</a:t>
            </a:r>
            <a:r>
              <a:rPr lang="de-DE" b="1" dirty="0" err="1"/>
              <a:t>PolitikerID</a:t>
            </a:r>
            <a:r>
              <a:rPr lang="de-DE" b="1" dirty="0"/>
              <a:t>)</a:t>
            </a:r>
          </a:p>
          <a:p>
            <a:pPr lvl="1"/>
            <a:r>
              <a:rPr lang="de-DE" dirty="0"/>
              <a:t>Die letzten 5 Reden eines Politikers</a:t>
            </a:r>
          </a:p>
          <a:p>
            <a:pPr lvl="1"/>
            <a:r>
              <a:rPr lang="de-DE" dirty="0"/>
              <a:t>Die Reden in Wörter gesplittet(ungefiltert)</a:t>
            </a:r>
          </a:p>
          <a:p>
            <a:pPr lvl="1"/>
            <a:r>
              <a:rPr lang="de-DE" dirty="0"/>
              <a:t>Ergebnis = alle Wörter addiert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37387559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xmlns="" id="{EC391155-3362-AAAC-4EB0-8597713C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Autor (4/2022)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91D930E-C3F9-08C4-36A9-37E8742CD1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Funktion </a:t>
            </a:r>
            <a:r>
              <a:rPr lang="de-DE" b="1" dirty="0" err="1"/>
              <a:t>haeufigkeit_woerter</a:t>
            </a:r>
            <a:r>
              <a:rPr lang="de-DE" b="1" dirty="0"/>
              <a:t>(</a:t>
            </a:r>
            <a:r>
              <a:rPr lang="de-DE" b="1" dirty="0" err="1"/>
              <a:t>PolitikerID</a:t>
            </a:r>
            <a:r>
              <a:rPr lang="de-DE" b="1" dirty="0"/>
              <a:t>, </a:t>
            </a:r>
            <a:r>
              <a:rPr lang="de-DE" b="1" dirty="0" err="1"/>
              <a:t>anzahl</a:t>
            </a:r>
            <a:r>
              <a:rPr lang="de-DE" b="1" dirty="0"/>
              <a:t>)</a:t>
            </a:r>
          </a:p>
          <a:p>
            <a:pPr lvl="1"/>
            <a:r>
              <a:rPr lang="de-DE" dirty="0"/>
              <a:t>Aufruf der Funktion zerlege_ Rede</a:t>
            </a:r>
          </a:p>
          <a:p>
            <a:pPr lvl="1"/>
            <a:r>
              <a:rPr lang="de-DE" dirty="0"/>
              <a:t>Häufigkeit der einzelnen Wörter wird in </a:t>
            </a:r>
            <a:r>
              <a:rPr lang="de-DE" dirty="0" err="1"/>
              <a:t>dictonary</a:t>
            </a:r>
            <a:r>
              <a:rPr lang="de-DE" dirty="0"/>
              <a:t> gezählt</a:t>
            </a:r>
          </a:p>
          <a:p>
            <a:pPr lvl="1"/>
            <a:r>
              <a:rPr lang="de-DE" dirty="0"/>
              <a:t>Die Wörter werden nach der Häufigkeit sortiert</a:t>
            </a:r>
          </a:p>
          <a:p>
            <a:pPr lvl="1"/>
            <a:r>
              <a:rPr lang="de-DE" dirty="0"/>
              <a:t>Ergebnis = Die Häufigkeit der Wörter wird zurückgegeben für in „Anzahl“ vorgegebene Wörter</a:t>
            </a:r>
          </a:p>
          <a:p>
            <a:endParaRPr lang="de-DE" dirty="0"/>
          </a:p>
          <a:p>
            <a:r>
              <a:rPr lang="de-DE" dirty="0"/>
              <a:t>Funktion </a:t>
            </a:r>
            <a:r>
              <a:rPr lang="de-DE" b="1" dirty="0" err="1"/>
              <a:t>zerlege_Rede</a:t>
            </a:r>
            <a:r>
              <a:rPr lang="de-DE" b="1" dirty="0"/>
              <a:t>(ID)</a:t>
            </a:r>
          </a:p>
          <a:p>
            <a:pPr lvl="1"/>
            <a:r>
              <a:rPr lang="de-DE" dirty="0"/>
              <a:t>nur die letzten fünf Reden werden betrachtet</a:t>
            </a:r>
          </a:p>
          <a:p>
            <a:pPr lvl="1"/>
            <a:r>
              <a:rPr lang="de-DE" dirty="0"/>
              <a:t>Satzzeichen, Füllwörter etc. rausfiltern mit der Funktion </a:t>
            </a:r>
            <a:r>
              <a:rPr lang="de-DE" b="1" dirty="0" err="1"/>
              <a:t>open_aufbereitung</a:t>
            </a:r>
            <a:endParaRPr lang="de-DE" b="1" dirty="0"/>
          </a:p>
          <a:p>
            <a:pPr lvl="1"/>
            <a:r>
              <a:rPr lang="de-DE" dirty="0"/>
              <a:t>Ergebnis = gefilterte Wörter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81DD365D-5245-E5CD-4FC5-502814DBFD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Analyse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1CBAAA9E-B6E9-04ED-07B2-1D8F017A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400" i="1" dirty="0">
                <a:solidFill>
                  <a:schemeClr val="bg1"/>
                </a:solidFill>
              </a:rPr>
              <a:t/>
            </a:r>
            <a:br>
              <a:rPr lang="de-DE" sz="2400" i="1" dirty="0">
                <a:solidFill>
                  <a:schemeClr val="bg1"/>
                </a:solidFill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79328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Grafische Darstellung - Startfenster</a:t>
            </a:r>
            <a:endParaRPr lang="de-DE" dirty="0"/>
          </a:p>
        </p:txBody>
      </p:sp>
      <p:pic>
        <p:nvPicPr>
          <p:cNvPr id="1027" name="Picture 3" descr="Y:\@_Studium\01_Pythonprogrammierung\100_Projekte\001_PlenarWatch_v1.0\Dokumente_Praesentation\start_prae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2" y="1202392"/>
            <a:ext cx="6098707" cy="480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2"/>
          <p:cNvSpPr>
            <a:spLocks noGrp="1"/>
          </p:cNvSpPr>
          <p:nvPr>
            <p:ph idx="13"/>
          </p:nvPr>
        </p:nvSpPr>
        <p:spPr>
          <a:xfrm>
            <a:off x="6723997" y="1317811"/>
            <a:ext cx="2420003" cy="478902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</a:t>
            </a:r>
            <a:r>
              <a:rPr lang="de-DE" b="1" dirty="0" err="1" smtClean="0"/>
              <a:t>kinter</a:t>
            </a:r>
            <a:r>
              <a:rPr lang="de-DE" b="1" dirty="0" smtClean="0"/>
              <a:t>-Fenster</a:t>
            </a:r>
          </a:p>
          <a:p>
            <a:r>
              <a:rPr lang="de-DE" dirty="0" err="1" smtClean="0"/>
              <a:t>g</a:t>
            </a:r>
            <a:r>
              <a:rPr lang="de-DE" dirty="0" err="1" smtClean="0"/>
              <a:t>rid</a:t>
            </a:r>
            <a:r>
              <a:rPr lang="de-DE" dirty="0" smtClean="0"/>
              <a:t>-Raster</a:t>
            </a:r>
            <a:endParaRPr lang="de-DE" dirty="0"/>
          </a:p>
          <a:p>
            <a:pPr lvl="1"/>
            <a:r>
              <a:rPr lang="de-DE" dirty="0" smtClean="0"/>
              <a:t>gewichtet</a:t>
            </a:r>
          </a:p>
          <a:p>
            <a:pPr lvl="1"/>
            <a:r>
              <a:rPr lang="de-DE" dirty="0" err="1" smtClean="0"/>
              <a:t>columnspan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Fenster-Bestandteile</a:t>
            </a:r>
            <a:endParaRPr lang="de-DE" b="1" dirty="0"/>
          </a:p>
          <a:p>
            <a:r>
              <a:rPr lang="de-DE" dirty="0" smtClean="0"/>
              <a:t>Label</a:t>
            </a:r>
          </a:p>
          <a:p>
            <a:r>
              <a:rPr lang="de-DE" dirty="0" smtClean="0"/>
              <a:t>Entry</a:t>
            </a:r>
          </a:p>
          <a:p>
            <a:r>
              <a:rPr lang="de-DE" dirty="0" err="1" smtClean="0"/>
              <a:t>Listbox</a:t>
            </a:r>
            <a:endParaRPr lang="de-DE" dirty="0" smtClean="0"/>
          </a:p>
          <a:p>
            <a:r>
              <a:rPr lang="de-DE" dirty="0" smtClean="0"/>
              <a:t>Button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 smtClean="0"/>
              <a:t>Spezielle Funktionen</a:t>
            </a:r>
          </a:p>
          <a:p>
            <a:r>
              <a:rPr lang="de-DE" dirty="0" err="1" smtClean="0"/>
              <a:t>Listbox</a:t>
            </a:r>
            <a:r>
              <a:rPr lang="de-DE" dirty="0" smtClean="0"/>
              <a:t> füllen</a:t>
            </a:r>
          </a:p>
          <a:p>
            <a:r>
              <a:rPr lang="de-DE" dirty="0" smtClean="0"/>
              <a:t>Events (Buttons)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18727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 dirty="0"/>
              <a:t>M. Malik, A. Martin, D. Sellerberg, M. Weller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b="1" dirty="0"/>
              <a:t>Gegenüberstellung von Politikern anhand von Plenarprotokollen</a:t>
            </a:r>
            <a:r>
              <a:rPr lang="de-DE" sz="2000" i="1" dirty="0">
                <a:solidFill>
                  <a:schemeClr val="bg1"/>
                </a:solidFill>
              </a:rPr>
              <a:t/>
            </a:r>
            <a:br>
              <a:rPr lang="de-DE" sz="2000" i="1" dirty="0">
                <a:solidFill>
                  <a:schemeClr val="bg1"/>
                </a:solidFill>
              </a:rPr>
            </a:br>
            <a:endParaRPr lang="de-DE" sz="2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4AE26E31-F00F-9F98-62EA-B36C10437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Grafische Darstellung - Ergebnisfenster</a:t>
            </a:r>
            <a:endParaRPr lang="de-DE" dirty="0"/>
          </a:p>
        </p:txBody>
      </p:sp>
      <p:pic>
        <p:nvPicPr>
          <p:cNvPr id="1026" name="Picture 2" descr="Y:\@_Studium\01_Pythonprogrammierung\100_Projekte\001_PlenarWatch_v1.0\Dokumente_Praesentation\analyse_prae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2" y="1305671"/>
            <a:ext cx="4831322" cy="46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Y:\@_Studium\01_Pythonprogrammierung\100_Projekte\001_PlenarWatch_v1.0\Dokumente_Praesentation\scrollbalk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98" y="1305671"/>
            <a:ext cx="3721791" cy="423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/>
          <p:cNvSpPr>
            <a:spLocks noGrp="1"/>
          </p:cNvSpPr>
          <p:nvPr>
            <p:ph idx="13"/>
          </p:nvPr>
        </p:nvSpPr>
        <p:spPr>
          <a:xfrm>
            <a:off x="5257800" y="5628905"/>
            <a:ext cx="3630089" cy="416859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Speziell: Fenster mit </a:t>
            </a:r>
            <a:r>
              <a:rPr lang="de-DE" b="1" dirty="0" err="1" smtClean="0"/>
              <a:t>Scrollbalken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839633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_3zu4_2022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noFill/>
        <a:ln w="38100" cap="rnd" cmpd="sng" algn="ctr">
          <a:solidFill>
            <a:srgbClr val="BE006E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PPT-Master_4zu3_2022</Template>
  <TotalTime>0</TotalTime>
  <Words>593</Words>
  <Application>Microsoft Office PowerPoint</Application>
  <PresentationFormat>Bildschirmpräsentation (4:3)</PresentationFormat>
  <Paragraphs>116</Paragraphs>
  <Slides>12</Slides>
  <Notes>4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  <vt:variant>
        <vt:lpstr>Zielgruppenorientierte Präsentationen</vt:lpstr>
      </vt:variant>
      <vt:variant>
        <vt:i4>1</vt:i4>
      </vt:variant>
    </vt:vector>
  </HeadingPairs>
  <TitlesOfParts>
    <vt:vector size="14" baseType="lpstr">
      <vt:lpstr>Master_3zu4_2022</vt:lpstr>
      <vt:lpstr>AKI-M VS | Pro-KI | Gruppe b2-1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Gegenüberstellung von Politikern anhand von Plenarprotokollen </vt:lpstr>
      <vt:lpstr>Mustermann1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AKI-M VS | Pro-KI | Gruppe b2-1</dc:title>
  <dc:creator>Marcel Weller</dc:creator>
  <cp:lastModifiedBy>Angelika</cp:lastModifiedBy>
  <cp:revision>12</cp:revision>
  <cp:lastPrinted>2010-04-29T14:30:22Z</cp:lastPrinted>
  <dcterms:created xsi:type="dcterms:W3CDTF">2022-12-29T19:00:05Z</dcterms:created>
  <dcterms:modified xsi:type="dcterms:W3CDTF">2023-01-15T19:26:14Z</dcterms:modified>
</cp:coreProperties>
</file>